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5" r:id="rId4"/>
    <p:sldId id="298" r:id="rId5"/>
    <p:sldId id="277" r:id="rId6"/>
    <p:sldId id="299" r:id="rId7"/>
    <p:sldId id="300" r:id="rId8"/>
    <p:sldId id="303" r:id="rId9"/>
    <p:sldId id="278" r:id="rId10"/>
    <p:sldId id="302" r:id="rId11"/>
    <p:sldId id="286" r:id="rId12"/>
    <p:sldId id="304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7" r:id="rId22"/>
    <p:sldId id="273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6DE56-B5B8-B349-AC04-F3987005D90C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F6A12-8C9B-BD40-960F-94E5AEB35C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20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85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41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80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68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59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42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86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88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08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8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76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A4C92-B7DB-491D-ACF3-368BD4302279}" type="datetimeFigureOut">
              <a:rPr lang="it-IT" smtClean="0"/>
              <a:t>26/03/17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5AB6-A095-4CE6-8696-769EE1B3AF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5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627784" y="26369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            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000" b="1" dirty="0" smtClean="0">
                <a:solidFill>
                  <a:srgbClr val="595959"/>
                </a:solidFill>
                <a:latin typeface="Arial"/>
                <a:cs typeface="Arial"/>
              </a:rPr>
              <a:t>Avv. Annalisa Rosiello</a:t>
            </a:r>
            <a:endParaRPr lang="it-IT" sz="20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149080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i="1" dirty="0">
                <a:solidFill>
                  <a:schemeClr val="bg2"/>
                </a:solidFill>
              </a:rPr>
              <a:t>Le molestie morali a sfondo discriminatorio e i ragionevoli accomodamenti </a:t>
            </a:r>
            <a:r>
              <a:rPr lang="it-IT" sz="3200" b="1" i="1" dirty="0" smtClean="0">
                <a:solidFill>
                  <a:schemeClr val="bg2"/>
                </a:solidFill>
              </a:rPr>
              <a:t>ai tempi </a:t>
            </a:r>
            <a:r>
              <a:rPr lang="it-IT" sz="3200" b="1" i="1" dirty="0">
                <a:solidFill>
                  <a:schemeClr val="bg2"/>
                </a:solidFill>
              </a:rPr>
              <a:t>del J</a:t>
            </a:r>
            <a:r>
              <a:rPr lang="it-IT" sz="3200" b="1" i="1" dirty="0" smtClean="0">
                <a:solidFill>
                  <a:schemeClr val="bg2"/>
                </a:solidFill>
              </a:rPr>
              <a:t>obs </a:t>
            </a:r>
            <a:r>
              <a:rPr lang="it-IT" sz="3200" b="1" i="1" dirty="0" err="1">
                <a:solidFill>
                  <a:schemeClr val="bg2"/>
                </a:solidFill>
              </a:rPr>
              <a:t>act</a:t>
            </a:r>
            <a:endParaRPr lang="it-IT" sz="3200" dirty="0">
              <a:solidFill>
                <a:schemeClr val="bg2"/>
              </a:solidFill>
            </a:endParaRPr>
          </a:p>
          <a:p>
            <a:pPr algn="just"/>
            <a:endParaRPr lang="it-IT" sz="32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 algn="ctr"/>
            <a:r>
              <a:rPr lang="it-IT" sz="2800" b="1" dirty="0" smtClean="0">
                <a:solidFill>
                  <a:srgbClr val="EEECE1"/>
                </a:solidFill>
                <a:latin typeface="Arial"/>
                <a:cs typeface="Arial"/>
              </a:rPr>
              <a:t>Ordine degli avvocati di Messina</a:t>
            </a:r>
            <a:r>
              <a:rPr lang="it-IT" sz="2800" b="1" smtClean="0">
                <a:solidFill>
                  <a:srgbClr val="EEECE1"/>
                </a:solidFill>
                <a:latin typeface="Arial"/>
                <a:cs typeface="Arial"/>
              </a:rPr>
              <a:t>, 27 </a:t>
            </a:r>
            <a:r>
              <a:rPr lang="it-IT" sz="2800" b="1" dirty="0" smtClean="0">
                <a:solidFill>
                  <a:srgbClr val="EEECE1"/>
                </a:solidFill>
                <a:latin typeface="Arial"/>
                <a:cs typeface="Arial"/>
              </a:rPr>
              <a:t>marzo 2017 </a:t>
            </a:r>
            <a:endParaRPr lang="it-IT" sz="2800" b="1" i="1" dirty="0">
              <a:solidFill>
                <a:srgbClr val="EEECE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4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3"/>
    </mc:Choice>
    <mc:Fallback xmlns="">
      <p:transition xmlns:p14="http://schemas.microsoft.com/office/powerpoint/2010/main" spd="slow" advTm="67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 txBox="1">
            <a:spLocks/>
          </p:cNvSpPr>
          <p:nvPr/>
        </p:nvSpPr>
        <p:spPr>
          <a:xfrm>
            <a:off x="500659" y="548680"/>
            <a:ext cx="8229600" cy="89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/>
                <a:cs typeface="Arial"/>
              </a:rPr>
              <a:t>I </a:t>
            </a:r>
            <a:r>
              <a:rPr lang="it-IT" sz="3200" b="1" dirty="0" smtClean="0">
                <a:latin typeface="Arial"/>
                <a:cs typeface="Arial"/>
              </a:rPr>
              <a:t>dati qualitativi:</a:t>
            </a:r>
          </a:p>
          <a:p>
            <a:r>
              <a:rPr lang="it-IT" sz="2900" b="1" dirty="0" smtClean="0">
                <a:latin typeface="Arial"/>
                <a:cs typeface="Arial"/>
              </a:rPr>
              <a:t>Le categorie più colpite per parametri </a:t>
            </a:r>
            <a:br>
              <a:rPr lang="it-IT" sz="2900" b="1" dirty="0" smtClean="0">
                <a:latin typeface="Arial"/>
                <a:cs typeface="Arial"/>
              </a:rPr>
            </a:br>
            <a:endParaRPr lang="it-IT" sz="2900" b="1" dirty="0">
              <a:latin typeface="Arial"/>
              <a:cs typeface="Arial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83556" y="2260306"/>
            <a:ext cx="8363272" cy="2803184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3000" b="1" dirty="0" smtClean="0"/>
              <a:t>Età</a:t>
            </a:r>
            <a:r>
              <a:rPr lang="it-IT" sz="3000" dirty="0" smtClean="0"/>
              <a:t> </a:t>
            </a:r>
            <a:r>
              <a:rPr lang="it-IT" sz="3000" dirty="0"/>
              <a:t>(persone di età </a:t>
            </a:r>
            <a:r>
              <a:rPr lang="it-IT" sz="3000" dirty="0" smtClean="0"/>
              <a:t>avanzata </a:t>
            </a:r>
            <a:r>
              <a:rPr lang="it-IT" sz="3000" dirty="0"/>
              <a:t>ritenute più costose e meno </a:t>
            </a:r>
            <a:r>
              <a:rPr lang="it-IT" sz="3000" dirty="0" smtClean="0"/>
              <a:t>produttive)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3000" b="1" dirty="0" err="1" smtClean="0"/>
              <a:t>Caregivers</a:t>
            </a:r>
            <a:r>
              <a:rPr lang="it-IT" sz="3000" dirty="0" smtClean="0"/>
              <a:t> </a:t>
            </a:r>
            <a:r>
              <a:rPr lang="it-IT" sz="3000" dirty="0"/>
              <a:t>(persone che accedono a permessi </a:t>
            </a:r>
            <a:r>
              <a:rPr lang="it-IT" sz="3000" dirty="0" smtClean="0"/>
              <a:t>-ritenute meno </a:t>
            </a:r>
            <a:r>
              <a:rPr lang="it-IT" sz="3000" dirty="0"/>
              <a:t>disponibili)</a:t>
            </a:r>
          </a:p>
        </p:txBody>
      </p:sp>
    </p:spTree>
    <p:extLst>
      <p:ext uri="{BB962C8B-B14F-4D97-AF65-F5344CB8AC3E}">
        <p14:creationId xmlns:p14="http://schemas.microsoft.com/office/powerpoint/2010/main" val="100886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3304" y="434377"/>
            <a:ext cx="7200800" cy="57606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L’assistenza legale</a:t>
            </a:r>
            <a:r>
              <a:rPr lang="it-IT" sz="2800" b="1" dirty="0" smtClean="0">
                <a:latin typeface="Arial"/>
                <a:cs typeface="Arial"/>
              </a:rPr>
              <a:t/>
            </a:r>
            <a:br>
              <a:rPr lang="it-IT" sz="2800" b="1" dirty="0" smtClean="0">
                <a:latin typeface="Arial"/>
                <a:cs typeface="Arial"/>
              </a:rPr>
            </a:br>
            <a:r>
              <a:rPr lang="it-IT" sz="2800" b="1" i="1" dirty="0" smtClean="0">
                <a:latin typeface="Arial"/>
                <a:cs typeface="Arial"/>
              </a:rPr>
              <a:t>in questi casi</a:t>
            </a:r>
            <a:endParaRPr lang="it-IT" sz="2800" b="1" i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9536" y="1840832"/>
            <a:ext cx="8280920" cy="20202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b="1" dirty="0" smtClean="0"/>
              <a:t>Richiamo alla </a:t>
            </a:r>
            <a:r>
              <a:rPr lang="it-IT" b="1" dirty="0"/>
              <a:t>normativa antidiscriminatoria e </a:t>
            </a:r>
            <a:r>
              <a:rPr lang="it-IT" b="1" dirty="0" smtClean="0"/>
              <a:t>a quella </a:t>
            </a:r>
            <a:r>
              <a:rPr lang="it-IT" b="1" dirty="0"/>
              <a:t>sulle </a:t>
            </a:r>
            <a:r>
              <a:rPr lang="it-IT" b="1" dirty="0" smtClean="0"/>
              <a:t>molestie per chiedere in via principale </a:t>
            </a:r>
            <a:r>
              <a:rPr lang="it-IT" b="1" dirty="0"/>
              <a:t>la nullità dei recessi. 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35052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00800" cy="576064"/>
          </a:xfrm>
        </p:spPr>
        <p:txBody>
          <a:bodyPr>
            <a:no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  <a:latin typeface="Arial"/>
                <a:cs typeface="Arial"/>
              </a:rPr>
              <a:t>Ma con quali risultati?</a:t>
            </a:r>
            <a:endParaRPr lang="it-IT" sz="32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492896"/>
            <a:ext cx="8280920" cy="223224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endParaRPr lang="it-IT" sz="3600" b="1" dirty="0" smtClean="0"/>
          </a:p>
          <a:p>
            <a:pPr marL="0" indent="0" algn="just">
              <a:buNone/>
            </a:pPr>
            <a:r>
              <a:rPr lang="it-IT" sz="9800" b="1" dirty="0" smtClean="0"/>
              <a:t>Reintegrazione (con conseguente opzione)</a:t>
            </a:r>
          </a:p>
          <a:p>
            <a:pPr marL="0" indent="0" algn="just">
              <a:buNone/>
            </a:pPr>
            <a:endParaRPr lang="it-IT" sz="9800" b="1" dirty="0"/>
          </a:p>
          <a:p>
            <a:pPr marL="0" indent="0" algn="just">
              <a:buNone/>
            </a:pPr>
            <a:r>
              <a:rPr lang="it-IT" sz="9800" b="1" dirty="0" smtClean="0"/>
              <a:t>Conciliazione in sede giudiziale su base economica</a:t>
            </a:r>
          </a:p>
          <a:p>
            <a:pPr marL="0" indent="0" algn="just">
              <a:buNone/>
            </a:pPr>
            <a:endParaRPr lang="it-IT" sz="2800" dirty="0"/>
          </a:p>
          <a:p>
            <a:pPr marL="0" indent="0" algn="just">
              <a:buNone/>
            </a:pPr>
            <a:endParaRPr lang="it-IT" sz="2800" dirty="0" smtClean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784720" y="3934824"/>
            <a:ext cx="75608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25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9021" y="334360"/>
            <a:ext cx="7200800" cy="576064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latin typeface="Arial"/>
                <a:cs typeface="Arial"/>
              </a:rPr>
              <a:t>Risposta n° 1 b</a:t>
            </a:r>
            <a:endParaRPr lang="it-IT" sz="2800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912" y="1700808"/>
            <a:ext cx="8363272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Anche il nuovo 2103 (e lo </a:t>
            </a:r>
            <a:r>
              <a:rPr lang="it-IT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jus</a:t>
            </a: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variandi</a:t>
            </a: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 più ampio) ha contribuito all’incremento dei casi di molestie e/o discriminazioni (sempre per gli assunti </a:t>
            </a:r>
            <a:r>
              <a:rPr lang="it-IT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pre-jobs</a:t>
            </a: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it-IT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In che modo?</a:t>
            </a:r>
          </a:p>
          <a:p>
            <a:pPr marL="0" indent="0">
              <a:buNone/>
            </a:pP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291265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7592" y="420088"/>
            <a:ext cx="7200800" cy="57606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Le possibili dinamiche nei luoghi di lavoro</a:t>
            </a:r>
            <a:endParaRPr lang="it-IT" sz="3200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48" y="1340768"/>
            <a:ext cx="8363272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000" dirty="0" smtClean="0"/>
          </a:p>
          <a:p>
            <a:pPr marL="0" indent="0" algn="just">
              <a:buNone/>
            </a:pPr>
            <a:r>
              <a:rPr lang="it-IT" sz="2800" dirty="0"/>
              <a:t>A</a:t>
            </a:r>
            <a:r>
              <a:rPr lang="it-IT" sz="2800" dirty="0" smtClean="0"/>
              <a:t>ssegnazione di </a:t>
            </a:r>
            <a:r>
              <a:rPr lang="it-IT" sz="2800" b="1" dirty="0" smtClean="0"/>
              <a:t>mansioni del tutto eterogenee</a:t>
            </a:r>
            <a:endParaRPr lang="it-IT" sz="2800" b="1" dirty="0"/>
          </a:p>
          <a:p>
            <a:pPr marL="0" indent="0" algn="just">
              <a:buNone/>
            </a:pPr>
            <a:r>
              <a:rPr lang="it-IT" sz="2800" dirty="0" smtClean="0"/>
              <a:t>Previsione di </a:t>
            </a:r>
            <a:r>
              <a:rPr lang="it-IT" sz="2800" b="1" dirty="0" smtClean="0"/>
              <a:t>formazione ma dichiarata assenza di conseguenze</a:t>
            </a:r>
          </a:p>
          <a:p>
            <a:pPr marL="0" indent="0" algn="just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GLI EFFETTI</a:t>
            </a:r>
          </a:p>
          <a:p>
            <a:pPr marL="0" indent="0" algn="just">
              <a:buNone/>
            </a:pPr>
            <a:endParaRPr lang="it-IT" sz="2800" dirty="0" smtClean="0"/>
          </a:p>
          <a:p>
            <a:pPr marL="0" indent="0" algn="just">
              <a:buNone/>
            </a:pPr>
            <a:r>
              <a:rPr lang="it-IT" sz="2800" b="1" dirty="0" smtClean="0"/>
              <a:t>Ciò potrebbe indurre a utilizzare la norma con intento discriminatorio e/o </a:t>
            </a:r>
            <a:r>
              <a:rPr lang="it-IT" sz="2800" b="1" dirty="0"/>
              <a:t>di molestia</a:t>
            </a:r>
            <a:r>
              <a:rPr lang="it-IT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44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7592" y="377226"/>
            <a:ext cx="7200800" cy="57606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Come orientarsi in questi casi per tutelare il lavoratore?</a:t>
            </a:r>
            <a:endParaRPr lang="it-IT" sz="3200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800" dirty="0" smtClean="0"/>
          </a:p>
          <a:p>
            <a:pPr marL="0" indent="0" algn="just">
              <a:buNone/>
            </a:pPr>
            <a:r>
              <a:rPr lang="it-IT" sz="2800" dirty="0" smtClean="0"/>
              <a:t>Molto importante nella fase di intervista al lavoratore, come in tutti i casi, la ricognizione su </a:t>
            </a:r>
            <a:r>
              <a:rPr lang="it-IT" sz="2800" b="1" dirty="0" smtClean="0"/>
              <a:t>email</a:t>
            </a:r>
            <a:r>
              <a:rPr lang="it-IT" sz="2800" dirty="0"/>
              <a:t>, </a:t>
            </a:r>
            <a:r>
              <a:rPr lang="it-IT" sz="2800" b="1" dirty="0"/>
              <a:t>conversazioni</a:t>
            </a:r>
            <a:r>
              <a:rPr lang="it-IT" sz="2800" dirty="0"/>
              <a:t>, </a:t>
            </a:r>
            <a:r>
              <a:rPr lang="it-IT" sz="2800" dirty="0" smtClean="0"/>
              <a:t>frasi </a:t>
            </a:r>
            <a:r>
              <a:rPr lang="it-IT" sz="2800" dirty="0"/>
              <a:t>minacciose, precedenti condotte marginalizzanti o ritorsive ai danni di persone facenti parte della stessa “categoria a rischio” o di altre assimilabili (età, genere, ecc</a:t>
            </a:r>
            <a:r>
              <a:rPr lang="it-IT" sz="2800" dirty="0" smtClean="0"/>
              <a:t>.). </a:t>
            </a:r>
            <a:r>
              <a:rPr lang="it-IT" sz="2800" b="1" dirty="0" smtClean="0"/>
              <a:t>Le testimonianze sono fondamentali.</a:t>
            </a:r>
          </a:p>
        </p:txBody>
      </p:sp>
    </p:spTree>
    <p:extLst>
      <p:ext uri="{BB962C8B-B14F-4D97-AF65-F5344CB8AC3E}">
        <p14:creationId xmlns:p14="http://schemas.microsoft.com/office/powerpoint/2010/main" val="35514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7592" y="348648"/>
            <a:ext cx="7200800" cy="57606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Risposta n° 2 – La </a:t>
            </a:r>
            <a:r>
              <a:rPr lang="it-IT" sz="3200" b="1" i="1" dirty="0" smtClean="0">
                <a:latin typeface="Arial"/>
                <a:cs typeface="Arial"/>
              </a:rPr>
              <a:t>notizia buona</a:t>
            </a:r>
            <a:endParaRPr lang="it-IT" sz="3200" b="1" i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48" y="2126588"/>
            <a:ext cx="8363272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Il nuovo </a:t>
            </a:r>
            <a:r>
              <a:rPr lang="it-IT" b="1" dirty="0"/>
              <a:t>2103 </a:t>
            </a:r>
            <a:r>
              <a:rPr lang="it-IT" b="1" dirty="0" smtClean="0"/>
              <a:t>e l’estensione </a:t>
            </a:r>
            <a:r>
              <a:rPr lang="it-IT" b="1" dirty="0"/>
              <a:t>dell’obbligo di adottare </a:t>
            </a:r>
            <a:r>
              <a:rPr lang="it-IT" b="1" dirty="0">
                <a:solidFill>
                  <a:srgbClr val="FF0000"/>
                </a:solidFill>
              </a:rPr>
              <a:t>“accomodamenti ragionevoli” </a:t>
            </a:r>
            <a:endParaRPr lang="it-IT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73356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979" y="305784"/>
            <a:ext cx="8136904" cy="57606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La nozione di handicap</a:t>
            </a:r>
            <a:endParaRPr lang="it-IT" sz="3200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3616"/>
            <a:ext cx="8363272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2400" b="1" dirty="0" smtClean="0"/>
          </a:p>
          <a:p>
            <a:pPr marL="0" indent="0" algn="just">
              <a:buNone/>
            </a:pPr>
            <a:r>
              <a:rPr lang="it-IT" sz="2400" b="1" dirty="0" smtClean="0"/>
              <a:t>Rientra nella nozione la </a:t>
            </a:r>
            <a:r>
              <a:rPr lang="it-IT" sz="2400" b="1" dirty="0"/>
              <a:t>persona che</a:t>
            </a:r>
            <a:r>
              <a:rPr lang="it-IT" sz="2400" dirty="0"/>
              <a:t> </a:t>
            </a:r>
            <a:r>
              <a:rPr lang="it-IT" sz="2400" b="1" dirty="0" smtClean="0"/>
              <a:t>sia affetta </a:t>
            </a:r>
            <a:r>
              <a:rPr lang="it-IT" sz="2400" b="1" dirty="0"/>
              <a:t>da una malattia </a:t>
            </a:r>
            <a:r>
              <a:rPr lang="it-IT" sz="2400" b="1" dirty="0" smtClean="0"/>
              <a:t>e </a:t>
            </a:r>
            <a:r>
              <a:rPr lang="it-IT" sz="2400" b="1" dirty="0"/>
              <a:t>una limitazione </a:t>
            </a:r>
            <a:r>
              <a:rPr lang="it-IT" sz="2400" b="1" dirty="0" smtClean="0"/>
              <a:t>«risultante </a:t>
            </a:r>
            <a:r>
              <a:rPr lang="it-IT" sz="2400" b="1" dirty="0"/>
              <a:t>in particolare da menomazioni fisiche, mentali o psichiche, che, in interazione con barriere di diversa natura, possa ostacolare la piena ed effettiva partecipazione della persona interessata alla vita professionale su base di uguaglianza con gli altri lavoratori, e tale limitazione sia di lunga </a:t>
            </a:r>
            <a:r>
              <a:rPr lang="it-IT" sz="2400" b="1" dirty="0" smtClean="0"/>
              <a:t>durata» (dir. 2000/78 - CGUE)</a:t>
            </a:r>
          </a:p>
          <a:p>
            <a:pPr marL="0" indent="0" algn="just">
              <a:buNone/>
            </a:pP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29570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1886" y="348648"/>
            <a:ext cx="7200800" cy="57606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La nozione di </a:t>
            </a:r>
            <a:r>
              <a:rPr lang="it-IT" sz="3200" b="1" i="1" dirty="0" smtClean="0">
                <a:latin typeface="Arial"/>
                <a:cs typeface="Arial"/>
              </a:rPr>
              <a:t>ragionevoli accomodamenti</a:t>
            </a:r>
            <a:endParaRPr lang="it-IT" sz="3200" b="1" i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9312"/>
            <a:ext cx="8363272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La Convenzione sui diritti delle persone con disabilità  li definisce come “</a:t>
            </a:r>
            <a:r>
              <a:rPr lang="it-IT" sz="2400" b="1" dirty="0" smtClean="0"/>
              <a:t>le </a:t>
            </a:r>
            <a:r>
              <a:rPr lang="it-IT" sz="2400" b="1" dirty="0"/>
              <a:t>modifiche e gli adattamenti necessari </a:t>
            </a:r>
            <a:r>
              <a:rPr lang="it-IT" sz="2400" b="1" dirty="0" smtClean="0"/>
              <a:t>e appropriati, </a:t>
            </a:r>
            <a:r>
              <a:rPr lang="it-IT" sz="2400" dirty="0"/>
              <a:t>che non impongano un carico sproporzionato o eccessivo, ove ve ne sia necessità in casi particolari, </a:t>
            </a:r>
            <a:r>
              <a:rPr lang="it-IT" sz="2400" b="1" dirty="0"/>
              <a:t>per assicurare alle persone con disabilità il godimento e l’esercizio</a:t>
            </a:r>
            <a:r>
              <a:rPr lang="it-IT" sz="2400" dirty="0"/>
              <a:t>, su base di eguaglianza con gli altri, </a:t>
            </a:r>
            <a:r>
              <a:rPr lang="it-IT" sz="2400" b="1" dirty="0"/>
              <a:t>di tutti i diritti umani e libertà fondamentali</a:t>
            </a:r>
            <a:r>
              <a:rPr lang="it-IT" sz="2400" dirty="0"/>
              <a:t>”. </a:t>
            </a:r>
            <a:br>
              <a:rPr lang="it-IT" sz="2400" dirty="0"/>
            </a:b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Sempre la Convenzione </a:t>
            </a:r>
            <a:r>
              <a:rPr lang="it-IT" sz="2400" dirty="0"/>
              <a:t>ONU equipara </a:t>
            </a:r>
            <a:r>
              <a:rPr lang="it-IT" sz="2400" b="1" dirty="0"/>
              <a:t>il rifiuto di adottare un accomodamento ragionevole </a:t>
            </a:r>
            <a:r>
              <a:rPr lang="it-IT" sz="2400" b="1" dirty="0" smtClean="0"/>
              <a:t>a </a:t>
            </a:r>
            <a:r>
              <a:rPr lang="it-IT" sz="2400" b="1" dirty="0"/>
              <a:t>una discriminazione</a:t>
            </a:r>
            <a:r>
              <a:rPr lang="it-IT" sz="2400" dirty="0"/>
              <a:t>. </a:t>
            </a:r>
            <a:br>
              <a:rPr lang="it-IT" sz="2400" dirty="0"/>
            </a:br>
            <a:endParaRPr lang="it-IT" sz="2400" dirty="0" smtClean="0"/>
          </a:p>
          <a:p>
            <a:pPr marL="0" indent="0" algn="just">
              <a:buNone/>
            </a:pPr>
            <a:r>
              <a:rPr lang="it-IT" sz="1600" dirty="0"/>
              <a:t> </a:t>
            </a:r>
            <a:r>
              <a:rPr lang="it-IT" sz="1600" dirty="0" smtClean="0"/>
              <a:t>I ragionevoli </a:t>
            </a:r>
            <a:r>
              <a:rPr lang="it-IT" sz="1600" dirty="0"/>
              <a:t>accomodamenti sono regolati dalla direttiva  2000/78, dalla convenzione Onu sui diritti delle persone con disabilità e dal d.lgs. 216/2003 sulle discriminazioni per ragioni, tra le altre,  di handicap come modificata dal </a:t>
            </a:r>
            <a:r>
              <a:rPr lang="it-IT" sz="1600" dirty="0" err="1"/>
              <a:t>d.l.</a:t>
            </a:r>
            <a:r>
              <a:rPr lang="it-IT" sz="1600" dirty="0"/>
              <a:t> 28 giugno 2013, n° 76 convertito in lette 99/2013.</a:t>
            </a:r>
          </a:p>
          <a:p>
            <a:pPr marL="0" indent="0" algn="just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4914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1880" y="305788"/>
            <a:ext cx="7200800" cy="57606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I ragionevoli accomodamenti: </a:t>
            </a:r>
            <a:br>
              <a:rPr lang="it-IT" sz="3200" b="1" dirty="0" smtClean="0">
                <a:latin typeface="Arial"/>
                <a:cs typeface="Arial"/>
              </a:rPr>
            </a:br>
            <a:r>
              <a:rPr lang="it-IT" sz="3200" b="1" dirty="0" smtClean="0">
                <a:latin typeface="Arial"/>
                <a:cs typeface="Arial"/>
              </a:rPr>
              <a:t>dalla teoria alla pratica</a:t>
            </a:r>
            <a:endParaRPr lang="it-IT" sz="3200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900" dirty="0" smtClean="0"/>
              <a:t>Ad esempio In </a:t>
            </a:r>
            <a:r>
              <a:rPr lang="it-IT" sz="2900" dirty="0"/>
              <a:t>caso di </a:t>
            </a:r>
            <a:r>
              <a:rPr lang="it-IT" sz="2900" dirty="0" smtClean="0"/>
              <a:t>licenziamento per inidoneità sopravvenuta della persona disabile…</a:t>
            </a:r>
            <a:endParaRPr lang="it-IT" sz="2900" dirty="0"/>
          </a:p>
          <a:p>
            <a:pPr marL="0" indent="0" algn="just">
              <a:buNone/>
            </a:pPr>
            <a:r>
              <a:rPr lang="it-IT" sz="2900" dirty="0" smtClean="0"/>
              <a:t>...l’analisi sulla condotta aziendale non considera esclusivamente gli accomodamenti logistico-architettonici o organizzativi in generale…</a:t>
            </a:r>
          </a:p>
          <a:p>
            <a:pPr marL="0" indent="0" algn="just">
              <a:buNone/>
            </a:pPr>
            <a:endParaRPr lang="it-IT" sz="2900" dirty="0" smtClean="0"/>
          </a:p>
          <a:p>
            <a:pPr marL="0" indent="0" algn="just">
              <a:buNone/>
            </a:pPr>
            <a:r>
              <a:rPr lang="it-IT" sz="2900" dirty="0" smtClean="0"/>
              <a:t>…ma </a:t>
            </a:r>
            <a:r>
              <a:rPr lang="it-IT" sz="2900" b="1" dirty="0"/>
              <a:t>anche accomodamenti legati alle mansioni più ampi rispetto a quelli già previsti dalla normativa (</a:t>
            </a:r>
            <a:r>
              <a:rPr lang="it-IT" sz="2900" dirty="0"/>
              <a:t>l. 104/92, 68/99, d.lgs. 81/08, artt. 41 e 42)</a:t>
            </a:r>
          </a:p>
          <a:p>
            <a:pPr marL="0" indent="0" algn="just">
              <a:buNone/>
            </a:pP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104642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9" y="1844824"/>
            <a:ext cx="3768117" cy="276721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7592" y="262920"/>
            <a:ext cx="7200800" cy="576064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Arial"/>
                <a:cs typeface="Arial"/>
              </a:rPr>
              <a:t>I</a:t>
            </a:r>
            <a:r>
              <a:rPr lang="it-IT" sz="3200" b="1" dirty="0" smtClean="0">
                <a:latin typeface="Arial"/>
                <a:cs typeface="Arial"/>
              </a:rPr>
              <a:t> focus di questo intervento</a:t>
            </a:r>
            <a:r>
              <a:rPr lang="it-IT" sz="2800" b="1" dirty="0" smtClean="0">
                <a:latin typeface="Arial"/>
                <a:cs typeface="Arial"/>
              </a:rPr>
              <a:t/>
            </a:r>
            <a:br>
              <a:rPr lang="it-IT" sz="2800" b="1" dirty="0" smtClean="0">
                <a:latin typeface="Arial"/>
                <a:cs typeface="Arial"/>
              </a:rPr>
            </a:br>
            <a:endParaRPr lang="it-IT" sz="2800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0834" y="1589698"/>
            <a:ext cx="4608512" cy="20716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b="1" dirty="0" smtClean="0">
                <a:latin typeface="Arial"/>
                <a:cs typeface="Arial"/>
              </a:rPr>
              <a:t>1) Aumentare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b="1" dirty="0" smtClean="0">
                <a:latin typeface="Arial"/>
                <a:cs typeface="Arial"/>
              </a:rPr>
              <a:t>le molestie e discriminazioni per il personale più garantito? </a:t>
            </a:r>
          </a:p>
          <a:p>
            <a:pPr marL="0" indent="0" algn="just">
              <a:buNone/>
            </a:pPr>
            <a:r>
              <a:rPr lang="it-IT" sz="2800" dirty="0" smtClean="0">
                <a:latin typeface="Arial"/>
                <a:cs typeface="Arial"/>
              </a:rPr>
              <a:t>Se sì in quali ambiti? </a:t>
            </a:r>
          </a:p>
        </p:txBody>
      </p:sp>
      <p:cxnSp>
        <p:nvCxnSpPr>
          <p:cNvPr id="7" name="Connettore 2 6"/>
          <p:cNvCxnSpPr/>
          <p:nvPr/>
        </p:nvCxnSpPr>
        <p:spPr>
          <a:xfrm flipH="1">
            <a:off x="2224959" y="1988840"/>
            <a:ext cx="2363033" cy="1221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3"/>
          <p:cNvSpPr txBox="1">
            <a:spLocks/>
          </p:cNvSpPr>
          <p:nvPr/>
        </p:nvSpPr>
        <p:spPr>
          <a:xfrm>
            <a:off x="457200" y="3889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 smtClean="0">
              <a:latin typeface="Arial"/>
              <a:cs typeface="Arial"/>
            </a:endParaRPr>
          </a:p>
          <a:p>
            <a:r>
              <a:rPr lang="it-IT" dirty="0" smtClean="0">
                <a:latin typeface="Arial"/>
                <a:cs typeface="Arial"/>
              </a:rPr>
              <a:t>il </a:t>
            </a:r>
            <a:r>
              <a:rPr lang="it-IT" b="1" dirty="0">
                <a:latin typeface="Arial"/>
                <a:cs typeface="Arial"/>
              </a:rPr>
              <a:t>Jobs </a:t>
            </a:r>
            <a:r>
              <a:rPr lang="it-IT" b="1" dirty="0" err="1">
                <a:latin typeface="Arial"/>
                <a:cs typeface="Arial"/>
              </a:rPr>
              <a:t>act</a:t>
            </a:r>
            <a:r>
              <a:rPr lang="it-IT" b="1" dirty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ha </a:t>
            </a:r>
            <a:r>
              <a:rPr lang="it-IT" dirty="0" smtClean="0">
                <a:latin typeface="Arial"/>
                <a:cs typeface="Arial"/>
              </a:rPr>
              <a:t>contribuito 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4569160" y="3942818"/>
            <a:ext cx="460851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800" b="1" dirty="0">
                <a:latin typeface="Arial"/>
                <a:cs typeface="Arial"/>
              </a:rPr>
              <a:t>2</a:t>
            </a:r>
            <a:r>
              <a:rPr lang="it-IT" sz="2800" b="1" dirty="0" smtClean="0">
                <a:latin typeface="Arial"/>
                <a:cs typeface="Arial"/>
              </a:rPr>
              <a:t>) Accrescere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b="1" dirty="0" smtClean="0">
                <a:latin typeface="Arial"/>
                <a:cs typeface="Arial"/>
              </a:rPr>
              <a:t>le possibili tutele per le persone con  disabilità</a:t>
            </a:r>
            <a:r>
              <a:rPr lang="it-IT" sz="2800" dirty="0">
                <a:latin typeface="Arial"/>
                <a:cs typeface="Arial"/>
              </a:rPr>
              <a:t>?</a:t>
            </a:r>
            <a:endParaRPr lang="it-IT" sz="2800" dirty="0" smtClean="0">
              <a:latin typeface="Arial"/>
              <a:cs typeface="Arial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 flipV="1">
            <a:off x="2224959" y="3210718"/>
            <a:ext cx="2363033" cy="1010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77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35"/>
    </mc:Choice>
    <mc:Fallback xmlns="">
      <p:transition xmlns:p14="http://schemas.microsoft.com/office/powerpoint/2010/main" spd="slow" advTm="297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1884" y="305786"/>
            <a:ext cx="7200800" cy="1106989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L’art. 2103 c.c. (fino al comma 6°) e i ragionevoli accomodamenti</a:t>
            </a:r>
            <a:endParaRPr lang="it-IT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0648" y="1772816"/>
            <a:ext cx="8363272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L’azienda dovrebbe </a:t>
            </a:r>
            <a:r>
              <a:rPr lang="it-IT" sz="2000" dirty="0" smtClean="0"/>
              <a:t>vagliare la possibilità della </a:t>
            </a:r>
            <a:r>
              <a:rPr lang="it-IT" sz="2000" dirty="0"/>
              <a:t>ricollocazione, percorrendo l’intero organigramma </a:t>
            </a:r>
            <a:r>
              <a:rPr lang="it-IT" sz="2000" dirty="0" smtClean="0"/>
              <a:t>in lungo e in largo.</a:t>
            </a:r>
          </a:p>
          <a:p>
            <a:pPr marL="0" indent="0" algn="just">
              <a:buNone/>
            </a:pPr>
            <a:endParaRPr lang="it-IT" sz="2000" dirty="0" smtClean="0"/>
          </a:p>
          <a:p>
            <a:pPr marL="0" indent="0" algn="just">
              <a:buNone/>
            </a:pPr>
            <a:r>
              <a:rPr lang="it-IT" sz="2000" dirty="0" smtClean="0"/>
              <a:t>E analizzando tutti i commi dell’art. 2103, fino ad arrivare al sesto che recita.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 smtClean="0"/>
              <a:t>“Nelle </a:t>
            </a:r>
            <a:r>
              <a:rPr lang="it-IT" sz="2000" dirty="0"/>
              <a:t>sedi di cui all’articolo 2113  ultimo comma, o avanti alle commissioni di certificazione di cui all’articolo 76 del decreto legislativo n. 10 settembre 2003, n. 276, possono essere stipulati accordi individuali di modifica </a:t>
            </a:r>
            <a:r>
              <a:rPr lang="it-IT" sz="2000"/>
              <a:t>delle </a:t>
            </a:r>
            <a:r>
              <a:rPr lang="it-IT" sz="2000" smtClean="0"/>
              <a:t>mansioni </a:t>
            </a:r>
            <a:r>
              <a:rPr lang="it-IT" sz="2000" dirty="0"/>
              <a:t>del livello di inquadramento e della relativa retribuzione, </a:t>
            </a:r>
            <a:r>
              <a:rPr lang="it-IT" sz="2000" b="1" dirty="0"/>
              <a:t>nell’interesse del lavoratore alla conservazione dell’occupazione</a:t>
            </a:r>
            <a:r>
              <a:rPr lang="it-IT" sz="2000" dirty="0"/>
              <a:t>, all’acquisizione di una diversa professionalità o </a:t>
            </a:r>
            <a:r>
              <a:rPr lang="it-IT" sz="2000" b="1" dirty="0"/>
              <a:t>al miglioramento delle condizioni di </a:t>
            </a:r>
            <a:r>
              <a:rPr lang="it-IT" sz="2000" b="1" dirty="0" smtClean="0"/>
              <a:t>vita</a:t>
            </a:r>
            <a:r>
              <a:rPr lang="it-IT" sz="2000" dirty="0" smtClean="0"/>
              <a:t>”.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211567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3304" y="305216"/>
            <a:ext cx="7200800" cy="576064"/>
          </a:xfrm>
        </p:spPr>
        <p:txBody>
          <a:bodyPr>
            <a:noAutofit/>
          </a:bodyPr>
          <a:lstStyle/>
          <a:p>
            <a:r>
              <a:rPr lang="it-IT" sz="2800" b="1" dirty="0"/>
              <a:t>Il Diritto del Lavoro è profondamente </a:t>
            </a:r>
            <a:r>
              <a:rPr lang="it-IT" sz="2800" b="1" dirty="0" smtClean="0"/>
              <a:t>cambiato</a:t>
            </a:r>
            <a:endParaRPr lang="it-IT" sz="2800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9328"/>
            <a:ext cx="8363272" cy="4896544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0000"/>
              </a:buClr>
              <a:buFont typeface="Wingdings" charset="2"/>
              <a:buChar char="ü"/>
            </a:pPr>
            <a:r>
              <a:rPr lang="it-IT" sz="2400" dirty="0" smtClean="0"/>
              <a:t>Le </a:t>
            </a:r>
            <a:r>
              <a:rPr lang="it-IT" sz="2400" dirty="0"/>
              <a:t>riforme degli ultimi anni – epocali - hanno determinato un arretramento del livello di tutela del lavoratore.  </a:t>
            </a:r>
            <a:r>
              <a:rPr lang="it-IT" sz="2400" b="1" dirty="0"/>
              <a:t>Dunque, nuove strade possono e debbono essere percorse, il diritto antidiscriminatorio potrà essere utilizzato, </a:t>
            </a:r>
            <a:r>
              <a:rPr lang="it-IT" sz="2400" b="1" dirty="0" smtClean="0"/>
              <a:t>chiaramente laddove richiamabile, </a:t>
            </a:r>
            <a:r>
              <a:rPr lang="it-IT" sz="2400" b="1" dirty="0"/>
              <a:t>quale baluardo e limite per i licenziamenti, ma anche per contrastare casi di utilizzo abusivo del potere direttivo e del potere di controllo, unitamente all’art. 2087 cc. </a:t>
            </a:r>
            <a:r>
              <a:rPr lang="it-IT" sz="2400" dirty="0" smtClean="0"/>
              <a:t>.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it-IT" sz="2400" dirty="0" smtClean="0"/>
          </a:p>
          <a:p>
            <a:pPr algn="just">
              <a:buClr>
                <a:srgbClr val="FF0000"/>
              </a:buClr>
              <a:buFont typeface="Wingdings" charset="2"/>
              <a:buChar char="ü"/>
            </a:pPr>
            <a:r>
              <a:rPr lang="it-IT" sz="2400" b="1" dirty="0"/>
              <a:t>L</a:t>
            </a:r>
            <a:r>
              <a:rPr lang="it-IT" sz="2400" b="1" dirty="0" smtClean="0"/>
              <a:t>a </a:t>
            </a:r>
            <a:r>
              <a:rPr lang="it-IT" sz="2400" b="1" dirty="0"/>
              <a:t>nuova norma sulle mansioni </a:t>
            </a:r>
            <a:r>
              <a:rPr lang="it-IT" sz="2400" b="1" dirty="0" smtClean="0"/>
              <a:t>può, inoltre, </a:t>
            </a:r>
            <a:r>
              <a:rPr lang="it-IT" sz="2400" b="1" dirty="0"/>
              <a:t>costituire uno strumento per rafforzare </a:t>
            </a:r>
            <a:r>
              <a:rPr lang="it-IT" sz="2400" b="1" dirty="0" smtClean="0"/>
              <a:t>e </a:t>
            </a:r>
            <a:r>
              <a:rPr lang="it-IT" sz="2400" b="1" dirty="0"/>
              <a:t>ampliare la tutela effettiva del lavoratore con disabilità sia in costanza di rapporto, sia in caso di licenziamento. </a:t>
            </a:r>
            <a:endParaRPr lang="it-IT" sz="2400" b="1" dirty="0" smtClean="0"/>
          </a:p>
          <a:p>
            <a:pPr marL="0" indent="0" algn="just">
              <a:buClr>
                <a:srgbClr val="FF0000"/>
              </a:buClr>
              <a:buNone/>
            </a:pPr>
            <a:endParaRPr lang="it-IT" sz="2000" dirty="0" smtClean="0"/>
          </a:p>
          <a:p>
            <a:pPr algn="just">
              <a:buClr>
                <a:srgbClr val="FF0000"/>
              </a:buClr>
              <a:buFont typeface="Wingdings" charset="2"/>
              <a:buChar char="ü"/>
            </a:pPr>
            <a:endParaRPr lang="it-IT" sz="2000" dirty="0"/>
          </a:p>
          <a:p>
            <a:pPr marL="0" indent="0" algn="just">
              <a:buNone/>
            </a:pP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403763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627784" y="263691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sz="2400" dirty="0" smtClean="0">
                <a:latin typeface="Arial"/>
                <a:cs typeface="Arial"/>
              </a:rPr>
              <a:t>       </a:t>
            </a:r>
            <a:endParaRPr lang="it-IT" sz="2400" b="1" dirty="0"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149080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2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 algn="ctr"/>
            <a:r>
              <a:rPr lang="it-IT" sz="3200" dirty="0" smtClean="0">
                <a:solidFill>
                  <a:schemeClr val="bg2"/>
                </a:solidFill>
                <a:latin typeface="Arial"/>
                <a:cs typeface="Arial"/>
              </a:rPr>
              <a:t>Grazie per l’attenzione !</a:t>
            </a:r>
          </a:p>
          <a:p>
            <a:pPr algn="just"/>
            <a:endParaRPr lang="it-IT" sz="32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 algn="just"/>
            <a:r>
              <a:rPr lang="it-IT" sz="3200" i="1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endParaRPr lang="it-IT" sz="2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73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760" y="1569370"/>
            <a:ext cx="8363272" cy="25797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it-IT" sz="28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4000" dirty="0" smtClean="0">
                <a:latin typeface="Arial"/>
                <a:cs typeface="Arial"/>
              </a:rPr>
              <a:t>… il </a:t>
            </a:r>
            <a:r>
              <a:rPr lang="it-IT" sz="4000" b="1" dirty="0" smtClean="0">
                <a:latin typeface="Arial"/>
                <a:cs typeface="Arial"/>
              </a:rPr>
              <a:t>Jobs </a:t>
            </a:r>
            <a:r>
              <a:rPr lang="it-IT" sz="4000" b="1" dirty="0" err="1" smtClean="0">
                <a:latin typeface="Arial"/>
                <a:cs typeface="Arial"/>
              </a:rPr>
              <a:t>act</a:t>
            </a:r>
            <a:r>
              <a:rPr lang="it-IT" sz="4000" b="1" dirty="0" smtClean="0">
                <a:latin typeface="Arial"/>
                <a:cs typeface="Arial"/>
              </a:rPr>
              <a:t> </a:t>
            </a:r>
            <a:r>
              <a:rPr lang="it-IT" sz="4000" dirty="0" smtClean="0">
                <a:latin typeface="Arial"/>
                <a:cs typeface="Arial"/>
              </a:rPr>
              <a:t>ha creato il terreno fertile per l’incremento delle situazioni di molestie a sfondo discriminatorio nei riguardi del personale più garantito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85776" y="303214"/>
            <a:ext cx="8229600" cy="893538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"/>
                <a:cs typeface="Arial"/>
              </a:rPr>
              <a:t>Possiamo affermare </a:t>
            </a:r>
            <a:r>
              <a:rPr lang="it-IT" sz="3200" b="1" dirty="0" smtClean="0">
                <a:latin typeface="Arial"/>
                <a:cs typeface="Arial"/>
              </a:rPr>
              <a:t>che…</a:t>
            </a:r>
            <a:endParaRPr lang="it-IT" sz="3200" b="1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7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1"/>
    </mc:Choice>
    <mc:Fallback xmlns="">
      <p:transition xmlns:p14="http://schemas.microsoft.com/office/powerpoint/2010/main" spd="slow" advTm="33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7514" y="1136774"/>
            <a:ext cx="5208581" cy="517254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Si </a:t>
            </a:r>
            <a:r>
              <a:rPr lang="it-IT" sz="2800" dirty="0"/>
              <a:t>tratta di </a:t>
            </a:r>
            <a:r>
              <a:rPr lang="it-IT" sz="2800" b="1" dirty="0"/>
              <a:t>comportamenti indesiderati</a:t>
            </a:r>
            <a:r>
              <a:rPr lang="it-IT" sz="2800" dirty="0"/>
              <a:t> </a:t>
            </a:r>
            <a:r>
              <a:rPr lang="it-IT" sz="2800" b="1" dirty="0"/>
              <a:t>posti in essere per </a:t>
            </a:r>
            <a:r>
              <a:rPr lang="it-IT" sz="2800" dirty="0"/>
              <a:t>uno o più </a:t>
            </a:r>
            <a:r>
              <a:rPr lang="it-IT" sz="2800" b="1" dirty="0"/>
              <a:t>motivi odiosi </a:t>
            </a:r>
            <a:r>
              <a:rPr lang="it-IT" sz="2800" dirty="0"/>
              <a:t>(razza, etnia, genere, orientamento sessuale, convinzioni personali, età, disabilità) </a:t>
            </a:r>
            <a:r>
              <a:rPr lang="it-IT" sz="2800" b="1" dirty="0"/>
              <a:t>aventi lo scopo o l’effetto di violare la dignità di una persona </a:t>
            </a:r>
            <a:r>
              <a:rPr lang="it-IT" sz="2800" dirty="0"/>
              <a:t>e </a:t>
            </a:r>
            <a:r>
              <a:rPr lang="it-IT" sz="2800" b="1" dirty="0"/>
              <a:t>di creare un clima </a:t>
            </a:r>
            <a:r>
              <a:rPr lang="it-IT" sz="2800" dirty="0"/>
              <a:t>ostile, intimidatorio, </a:t>
            </a:r>
            <a:r>
              <a:rPr lang="it-IT" sz="2800" b="1" dirty="0"/>
              <a:t>umiliante degradante e </a:t>
            </a:r>
            <a:r>
              <a:rPr lang="it-IT" sz="2800" b="1" dirty="0" smtClean="0"/>
              <a:t>offensivo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 err="1" smtClean="0"/>
              <a:t>dd.llggss</a:t>
            </a:r>
            <a:r>
              <a:rPr lang="it-IT" sz="2800" dirty="0"/>
              <a:t>. antidiscriminatori 215 e 216 del 2003 e 198 del 2006, di derivazione </a:t>
            </a:r>
            <a:r>
              <a:rPr lang="it-IT" sz="2800" dirty="0" smtClean="0"/>
              <a:t>comunitaria </a:t>
            </a:r>
            <a:endParaRPr lang="it-IT" sz="2800" dirty="0" smtClean="0">
              <a:latin typeface="Arial"/>
              <a:cs typeface="Arial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"/>
                <a:cs typeface="Arial"/>
              </a:rPr>
              <a:t>Le molestie morali cosa sono?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83" y="1426305"/>
            <a:ext cx="2880320" cy="4622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1"/>
    </mc:Choice>
    <mc:Fallback xmlns="">
      <p:transition xmlns:p14="http://schemas.microsoft.com/office/powerpoint/2010/main" spd="slow" advTm="127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17515"/>
            <a:ext cx="8229600" cy="70609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Risposta 1 generale: </a:t>
            </a:r>
            <a:br>
              <a:rPr lang="it-IT" sz="3200" b="1" dirty="0" smtClean="0">
                <a:latin typeface="Arial"/>
                <a:cs typeface="Arial"/>
              </a:rPr>
            </a:br>
            <a:r>
              <a:rPr lang="it-IT" sz="3200" b="1" dirty="0" smtClean="0">
                <a:latin typeface="Arial"/>
                <a:cs typeface="Arial"/>
              </a:rPr>
              <a:t>Peggioramento della situazione</a:t>
            </a:r>
            <a:endParaRPr lang="it-IT" sz="3200" b="1" dirty="0">
              <a:latin typeface="Arial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59881"/>
            <a:ext cx="4059758" cy="286931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83" y="1597297"/>
            <a:ext cx="349188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Licenziamenti disciplinari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619538" y="4581128"/>
            <a:ext cx="3491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Mansioni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3"/>
    </mc:Choice>
    <mc:Fallback xmlns="">
      <p:transition xmlns:p14="http://schemas.microsoft.com/office/powerpoint/2010/main" spd="slow" advTm="47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005064"/>
            <a:ext cx="8640960" cy="2591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4100" b="1" dirty="0" smtClean="0"/>
              <a:t>15 </a:t>
            </a:r>
            <a:r>
              <a:rPr lang="it-IT" sz="4100" b="1" dirty="0"/>
              <a:t>mila licenziamenti per giusta causa o per </a:t>
            </a:r>
            <a:endParaRPr lang="it-IT" sz="4100" b="1" dirty="0" smtClean="0"/>
          </a:p>
          <a:p>
            <a:pPr marL="0" indent="0" algn="ctr">
              <a:buNone/>
            </a:pPr>
            <a:r>
              <a:rPr lang="it-IT" sz="4100" b="1" dirty="0" smtClean="0"/>
              <a:t>giustificato </a:t>
            </a:r>
            <a:r>
              <a:rPr lang="it-IT" sz="4100" b="1" dirty="0"/>
              <a:t>motivo soggettivo</a:t>
            </a:r>
            <a:r>
              <a:rPr lang="it-IT" sz="4100" dirty="0"/>
              <a:t> in più nel 2016 rispetto al </a:t>
            </a:r>
            <a:r>
              <a:rPr lang="it-IT" sz="4100" dirty="0" smtClean="0"/>
              <a:t>2015, </a:t>
            </a:r>
          </a:p>
          <a:p>
            <a:pPr marL="0" indent="0" algn="ctr">
              <a:buNone/>
            </a:pPr>
            <a:r>
              <a:rPr lang="it-IT" sz="5100" b="1" dirty="0"/>
              <a:t>o</a:t>
            </a:r>
            <a:r>
              <a:rPr lang="it-IT" sz="5100" b="1" dirty="0" smtClean="0"/>
              <a:t>vvero il +26 % in un anno!</a:t>
            </a:r>
          </a:p>
          <a:p>
            <a:pPr marL="0" indent="0" algn="ctr">
              <a:buNone/>
            </a:pPr>
            <a:endParaRPr lang="it-IT" sz="3400" dirty="0" smtClean="0"/>
          </a:p>
          <a:p>
            <a:pPr marL="0" indent="0" algn="ctr">
              <a:buNone/>
            </a:pPr>
            <a:r>
              <a:rPr lang="it-IT" sz="2900" dirty="0" smtClean="0"/>
              <a:t>(Il </a:t>
            </a:r>
            <a:r>
              <a:rPr lang="it-IT" sz="2900" dirty="0"/>
              <a:t>differenziale tra il 2014 e il 2015 </a:t>
            </a:r>
            <a:r>
              <a:rPr lang="it-IT" sz="2900" dirty="0" smtClean="0"/>
              <a:t>era </a:t>
            </a:r>
            <a:r>
              <a:rPr lang="it-IT" sz="2900" dirty="0"/>
              <a:t>di </a:t>
            </a:r>
            <a:r>
              <a:rPr lang="it-IT" sz="2900" dirty="0" smtClean="0"/>
              <a:t>“sole” 3.000 unità in più)</a:t>
            </a:r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*Fonte</a:t>
            </a:r>
            <a:r>
              <a:rPr lang="it-IT" sz="2000" b="1" dirty="0"/>
              <a:t>: rapporto Inps sul </a:t>
            </a:r>
            <a:r>
              <a:rPr lang="it-IT" sz="2000" b="1" dirty="0" smtClean="0"/>
              <a:t>precariato</a:t>
            </a:r>
            <a:endParaRPr lang="it-IT" sz="2800" dirty="0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485776" y="860432"/>
            <a:ext cx="8229600" cy="893538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latin typeface="Arial"/>
                <a:cs typeface="Arial"/>
              </a:rPr>
              <a:t>I dati numerici</a:t>
            </a:r>
            <a:br>
              <a:rPr lang="it-IT" sz="3600" b="1" dirty="0" smtClean="0">
                <a:latin typeface="Arial"/>
                <a:cs typeface="Arial"/>
              </a:rPr>
            </a:br>
            <a:r>
              <a:rPr lang="it-IT" sz="3200" b="1" dirty="0"/>
              <a:t>Licenziamenti per giusta causa o </a:t>
            </a:r>
            <a:r>
              <a:rPr lang="it-IT" sz="3200" b="1" dirty="0" err="1"/>
              <a:t>gms</a:t>
            </a:r>
            <a:r>
              <a:rPr lang="it-IT" sz="3200" b="1" dirty="0"/>
              <a:t> </a:t>
            </a:r>
            <a:br>
              <a:rPr lang="it-IT" sz="3200" b="1" dirty="0"/>
            </a:br>
            <a:r>
              <a:rPr lang="it-IT" sz="3200" b="1" dirty="0"/>
              <a:t>dal gennaio al dicembre </a:t>
            </a:r>
            <a:r>
              <a:rPr lang="it-IT" sz="3200" b="1" dirty="0" smtClean="0"/>
              <a:t>2016*</a:t>
            </a:r>
            <a:r>
              <a:rPr lang="it-IT" sz="3200" b="1" dirty="0"/>
              <a:t/>
            </a:r>
            <a:br>
              <a:rPr lang="it-IT" sz="3200" b="1" dirty="0"/>
            </a:br>
            <a:endParaRPr lang="it-IT" sz="3200" b="1" dirty="0">
              <a:latin typeface="Arial"/>
              <a:cs typeface="Arial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1514"/>
              </p:ext>
            </p:extLst>
          </p:nvPr>
        </p:nvGraphicFramePr>
        <p:xfrm>
          <a:off x="1274488" y="2139946"/>
          <a:ext cx="6624735" cy="172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/>
                <a:gridCol w="2208245"/>
                <a:gridCol w="2208245"/>
              </a:tblGrid>
              <a:tr h="861119"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2014</a:t>
                      </a:r>
                      <a:endParaRPr lang="it-IT" dirty="0"/>
                    </a:p>
                  </a:txBody>
                  <a:tcPr>
                    <a:gradFill>
                      <a:gsLst>
                        <a:gs pos="74000">
                          <a:srgbClr val="FF000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2015</a:t>
                      </a:r>
                      <a:endParaRPr lang="it-IT" dirty="0"/>
                    </a:p>
                  </a:txBody>
                  <a:tcPr>
                    <a:gradFill>
                      <a:gsLst>
                        <a:gs pos="74000">
                          <a:srgbClr val="FF000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2016</a:t>
                      </a:r>
                      <a:endParaRPr lang="it-IT" dirty="0"/>
                    </a:p>
                  </a:txBody>
                  <a:tcPr>
                    <a:gradFill>
                      <a:gsLst>
                        <a:gs pos="74000">
                          <a:srgbClr val="FF000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61119"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55.831</a:t>
                      </a:r>
                      <a:endParaRPr lang="it-IT" b="1" dirty="0"/>
                    </a:p>
                  </a:txBody>
                  <a:tcPr>
                    <a:gradFill>
                      <a:gsLst>
                        <a:gs pos="74000">
                          <a:srgbClr val="FF000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59.008</a:t>
                      </a:r>
                      <a:endParaRPr lang="it-IT" b="1" dirty="0"/>
                    </a:p>
                  </a:txBody>
                  <a:tcPr>
                    <a:gradFill>
                      <a:gsLst>
                        <a:gs pos="74000">
                          <a:srgbClr val="FF000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74.627</a:t>
                      </a:r>
                      <a:endParaRPr lang="it-IT" b="1" dirty="0"/>
                    </a:p>
                  </a:txBody>
                  <a:tcPr>
                    <a:gradFill>
                      <a:gsLst>
                        <a:gs pos="74000">
                          <a:srgbClr val="FF000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927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03"/>
    </mc:Choice>
    <mc:Fallback xmlns="">
      <p:transition xmlns:p14="http://schemas.microsoft.com/office/powerpoint/2010/main" spd="slow" advTm="279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 txBox="1">
            <a:spLocks/>
          </p:cNvSpPr>
          <p:nvPr/>
        </p:nvSpPr>
        <p:spPr>
          <a:xfrm>
            <a:off x="500659" y="548680"/>
            <a:ext cx="8229600" cy="89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/>
                <a:cs typeface="Arial"/>
              </a:rPr>
              <a:t>I </a:t>
            </a:r>
            <a:r>
              <a:rPr lang="it-IT" sz="3200" b="1" smtClean="0">
                <a:latin typeface="Arial"/>
                <a:cs typeface="Arial"/>
              </a:rPr>
              <a:t>dati quantitativi:</a:t>
            </a:r>
            <a:endParaRPr lang="it-IT" sz="3200" b="1" dirty="0" smtClean="0">
              <a:latin typeface="Arial"/>
              <a:cs typeface="Arial"/>
            </a:endParaRPr>
          </a:p>
          <a:p>
            <a:r>
              <a:rPr lang="it-IT" sz="2900" b="1" dirty="0">
                <a:latin typeface="Arial"/>
                <a:cs typeface="Arial"/>
              </a:rPr>
              <a:t>Sono quasi tutti lavoratori </a:t>
            </a:r>
            <a:r>
              <a:rPr lang="it-IT" sz="2900" b="1" dirty="0" err="1">
                <a:latin typeface="Arial"/>
                <a:cs typeface="Arial"/>
              </a:rPr>
              <a:t>pre</a:t>
            </a:r>
            <a:r>
              <a:rPr lang="it-IT" sz="2900" b="1" dirty="0">
                <a:latin typeface="Arial"/>
                <a:cs typeface="Arial"/>
              </a:rPr>
              <a:t> </a:t>
            </a:r>
            <a:r>
              <a:rPr lang="it-IT" sz="2900" b="1" dirty="0" err="1">
                <a:latin typeface="Arial"/>
                <a:cs typeface="Arial"/>
              </a:rPr>
              <a:t>jobs</a:t>
            </a:r>
            <a:r>
              <a:rPr lang="it-IT" sz="2900" b="1" dirty="0">
                <a:latin typeface="Arial"/>
                <a:cs typeface="Arial"/>
              </a:rPr>
              <a:t> </a:t>
            </a:r>
            <a:r>
              <a:rPr lang="it-IT" sz="2900" b="1" dirty="0" err="1">
                <a:latin typeface="Arial"/>
                <a:cs typeface="Arial"/>
              </a:rPr>
              <a:t>act</a:t>
            </a:r>
            <a:r>
              <a:rPr lang="it-IT" sz="2900" b="1" dirty="0">
                <a:latin typeface="Arial"/>
                <a:cs typeface="Arial"/>
              </a:rPr>
              <a:t> </a:t>
            </a:r>
            <a:br>
              <a:rPr lang="it-IT" sz="2900" b="1" dirty="0">
                <a:latin typeface="Arial"/>
                <a:cs typeface="Arial"/>
              </a:rPr>
            </a:br>
            <a:endParaRPr lang="it-IT" sz="2900" b="1" dirty="0">
              <a:latin typeface="Arial"/>
              <a:cs typeface="Arial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90364" y="1849952"/>
            <a:ext cx="8363272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i="1" dirty="0" smtClean="0"/>
              <a:t>Perché possiamo sostenere questo?</a:t>
            </a:r>
          </a:p>
          <a:p>
            <a:pPr marL="0" indent="0" algn="ctr">
              <a:buNone/>
            </a:pPr>
            <a:endParaRPr lang="it-IT" sz="2800" b="1" i="1" dirty="0"/>
          </a:p>
          <a:p>
            <a:pPr marL="514350" lvl="0" indent="-514350" algn="just">
              <a:buFont typeface="+mj-lt"/>
              <a:buAutoNum type="arabicPeriod"/>
            </a:pPr>
            <a:r>
              <a:rPr lang="it-IT" sz="2800" dirty="0" smtClean="0"/>
              <a:t> </a:t>
            </a:r>
            <a:r>
              <a:rPr lang="it-IT" sz="2800" dirty="0"/>
              <a:t>I</a:t>
            </a:r>
            <a:r>
              <a:rPr lang="it-IT" sz="2800" dirty="0" smtClean="0"/>
              <a:t> </a:t>
            </a:r>
            <a:r>
              <a:rPr lang="it-IT" sz="2800" dirty="0"/>
              <a:t>lavoratori post </a:t>
            </a:r>
            <a:r>
              <a:rPr lang="it-IT" sz="2800" dirty="0" err="1"/>
              <a:t>jobs</a:t>
            </a:r>
            <a:r>
              <a:rPr lang="it-IT" sz="2800" dirty="0"/>
              <a:t> </a:t>
            </a:r>
            <a:r>
              <a:rPr lang="it-IT" sz="2800" dirty="0" err="1"/>
              <a:t>act</a:t>
            </a:r>
            <a:r>
              <a:rPr lang="it-IT" sz="2800" dirty="0"/>
              <a:t> possono </a:t>
            </a:r>
            <a:r>
              <a:rPr lang="it-IT" sz="2800" dirty="0" smtClean="0"/>
              <a:t>essere (e sono quasi tutti) licenziati per </a:t>
            </a:r>
            <a:r>
              <a:rPr lang="it-IT" sz="2800" dirty="0" smtClean="0"/>
              <a:t>giustificato motivo oggettivo</a:t>
            </a:r>
            <a:endParaRPr lang="it-IT" sz="2800" dirty="0" smtClean="0"/>
          </a:p>
          <a:p>
            <a:pPr marL="514350" lvl="0" indent="-514350" algn="just">
              <a:buFont typeface="+mj-lt"/>
              <a:buAutoNum type="arabicPeriod"/>
            </a:pPr>
            <a:endParaRPr lang="it-IT" sz="2800" dirty="0"/>
          </a:p>
          <a:p>
            <a:pPr marL="0" lvl="0" indent="0" algn="just">
              <a:buNone/>
            </a:pPr>
            <a:r>
              <a:rPr lang="it-IT" sz="2800" dirty="0" smtClean="0"/>
              <a:t>E inoltre perché …</a:t>
            </a:r>
            <a:endParaRPr lang="it-IT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9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3"/>
    </mc:Choice>
    <mc:Fallback xmlns="">
      <p:transition xmlns:p14="http://schemas.microsoft.com/office/powerpoint/2010/main" spd="slow" advTm="254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 txBox="1">
            <a:spLocks/>
          </p:cNvSpPr>
          <p:nvPr/>
        </p:nvSpPr>
        <p:spPr>
          <a:xfrm>
            <a:off x="500659" y="548680"/>
            <a:ext cx="8229600" cy="89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latin typeface="Arial"/>
                <a:cs typeface="Arial"/>
              </a:rPr>
              <a:t>… abbiamo costatato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90364" y="1849952"/>
            <a:ext cx="8363272" cy="489654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it-IT" sz="2800" dirty="0" smtClean="0"/>
          </a:p>
          <a:p>
            <a:pPr marL="0" lvl="0" indent="0" algn="just">
              <a:buNone/>
            </a:pPr>
            <a:r>
              <a:rPr lang="it-IT" sz="2800" dirty="0" smtClean="0"/>
              <a:t>2. Assenza o quasi di cause </a:t>
            </a:r>
            <a:r>
              <a:rPr lang="it-IT" sz="2800" dirty="0" smtClean="0"/>
              <a:t>“giustificato motivo soggettivo o giusta causa” di </a:t>
            </a:r>
            <a:r>
              <a:rPr lang="it-IT" sz="2800" dirty="0" smtClean="0"/>
              <a:t>lavoratori in </a:t>
            </a:r>
            <a:r>
              <a:rPr lang="it-IT" sz="2800" dirty="0" err="1" smtClean="0"/>
              <a:t>jobs</a:t>
            </a:r>
            <a:r>
              <a:rPr lang="it-IT" sz="2800" dirty="0" smtClean="0"/>
              <a:t> </a:t>
            </a:r>
            <a:r>
              <a:rPr lang="it-IT" sz="2800" dirty="0" err="1" smtClean="0"/>
              <a:t>act</a:t>
            </a:r>
            <a:r>
              <a:rPr lang="it-IT" sz="2800" dirty="0" smtClean="0"/>
              <a:t> nei Tribunali, in particolare nel Tribunale di Milano </a:t>
            </a:r>
          </a:p>
          <a:p>
            <a:pPr marL="0" lvl="0" indent="0" algn="just">
              <a:buNone/>
            </a:pPr>
            <a:r>
              <a:rPr lang="it-IT" sz="2800" dirty="0" smtClean="0"/>
              <a:t>3. Personalmente mi sono capitati solo </a:t>
            </a:r>
            <a:r>
              <a:rPr lang="it-IT" sz="2800" dirty="0" err="1" smtClean="0"/>
              <a:t>gms</a:t>
            </a:r>
            <a:r>
              <a:rPr lang="it-IT" sz="2800" dirty="0" smtClean="0"/>
              <a:t> </a:t>
            </a:r>
            <a:r>
              <a:rPr lang="it-IT" sz="2800" dirty="0" smtClean="0"/>
              <a:t>e giusta causa che </a:t>
            </a:r>
            <a:r>
              <a:rPr lang="it-IT" sz="2800" dirty="0" smtClean="0"/>
              <a:t>riguardano lavoratori </a:t>
            </a:r>
            <a:r>
              <a:rPr lang="it-IT" sz="2800" dirty="0" err="1" smtClean="0"/>
              <a:t>pre</a:t>
            </a:r>
            <a:r>
              <a:rPr lang="it-IT" sz="2800" dirty="0" smtClean="0"/>
              <a:t> </a:t>
            </a:r>
            <a:r>
              <a:rPr lang="it-IT" sz="2800" dirty="0" err="1" smtClean="0"/>
              <a:t>jobs</a:t>
            </a:r>
            <a:r>
              <a:rPr lang="it-IT" sz="2800" dirty="0" smtClean="0"/>
              <a:t> </a:t>
            </a:r>
            <a:r>
              <a:rPr lang="it-IT" sz="2800" dirty="0" err="1" smtClean="0"/>
              <a:t>act</a:t>
            </a:r>
            <a:endParaRPr lang="it-IT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5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3"/>
    </mc:Choice>
    <mc:Fallback xmlns="">
      <p:transition xmlns:p14="http://schemas.microsoft.com/office/powerpoint/2010/main" spd="slow" advTm="254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363272" cy="21602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Jobs </a:t>
            </a:r>
            <a:r>
              <a:rPr 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e, in particolare, le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tutele crescenti hanno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contribuito a creare il terreno per l’aumento dei licenziamenti per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via disciplinare a sfondo molesto e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discriminatorio nei riguardi dei lavoratori </a:t>
            </a:r>
            <a:r>
              <a:rPr lang="it-IT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r>
              <a:rPr lang="it-IT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endParaRPr lang="it-IT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2800" dirty="0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485776" y="303214"/>
            <a:ext cx="8229600" cy="89353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Risposta n° 1 a</a:t>
            </a:r>
            <a:endParaRPr lang="it-IT" sz="3200" b="1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8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1"/>
    </mc:Choice>
    <mc:Fallback xmlns="">
      <p:transition xmlns:p14="http://schemas.microsoft.com/office/powerpoint/2010/main" spd="slow" advTm="147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3.3|1.6|0.7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7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8.2|0.5|0.8|0.7|0.7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1|12.7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1|12.7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1093</Words>
  <Application>Microsoft Macintosh PowerPoint</Application>
  <PresentationFormat>Presentazione su schermo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di PowerPoint</vt:lpstr>
      <vt:lpstr>I focus di questo intervento </vt:lpstr>
      <vt:lpstr>Possiamo affermare che…</vt:lpstr>
      <vt:lpstr>Le molestie morali cosa sono?</vt:lpstr>
      <vt:lpstr>Risposta 1 generale:  Peggioramento della situazione</vt:lpstr>
      <vt:lpstr>I dati numerici Licenziamenti per giusta causa o gms  dal gennaio al dicembre 2016* </vt:lpstr>
      <vt:lpstr>Presentazione di PowerPoint</vt:lpstr>
      <vt:lpstr>Presentazione di PowerPoint</vt:lpstr>
      <vt:lpstr>Risposta n° 1 a</vt:lpstr>
      <vt:lpstr>Presentazione di PowerPoint</vt:lpstr>
      <vt:lpstr>L’assistenza legale in questi casi</vt:lpstr>
      <vt:lpstr>Ma con quali risultati?</vt:lpstr>
      <vt:lpstr>Risposta n° 1 b</vt:lpstr>
      <vt:lpstr>Le possibili dinamiche nei luoghi di lavoro</vt:lpstr>
      <vt:lpstr>Come orientarsi in questi casi per tutelare il lavoratore?</vt:lpstr>
      <vt:lpstr>Risposta n° 2 – La notizia buona</vt:lpstr>
      <vt:lpstr>La nozione di handicap</vt:lpstr>
      <vt:lpstr>La nozione di ragionevoli accomodamenti</vt:lpstr>
      <vt:lpstr>I ragionevoli accomodamenti:  dalla teoria alla pratica</vt:lpstr>
      <vt:lpstr>L’art. 2103 c.c. (fino al comma 6°) e i ragionevoli accomodamenti</vt:lpstr>
      <vt:lpstr>Il Diritto del Lavoro è profondamente cambiato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Fumagalli</dc:creator>
  <cp:lastModifiedBy>aaa aaa</cp:lastModifiedBy>
  <cp:revision>194</cp:revision>
  <cp:lastPrinted>2017-03-22T18:06:58Z</cp:lastPrinted>
  <dcterms:created xsi:type="dcterms:W3CDTF">2016-04-07T08:12:45Z</dcterms:created>
  <dcterms:modified xsi:type="dcterms:W3CDTF">2017-03-26T17:53:45Z</dcterms:modified>
</cp:coreProperties>
</file>